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Oswald Medium"/>
      <p:regular r:id="rId29"/>
      <p:bold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Caveat"/>
      <p:regular r:id="rId43"/>
      <p:bold r:id="rId44"/>
    </p:embeddedFont>
    <p:embeddedFont>
      <p:font typeface="Inconsolata"/>
      <p:regular r:id="rId45"/>
      <p:bold r:id="rId46"/>
    </p:embeddedFont>
    <p:embeddedFont>
      <p:font typeface="Oswald Light"/>
      <p:regular r:id="rId47"/>
      <p:bold r:id="rId48"/>
    </p:embeddedFont>
    <p:embeddedFont>
      <p:font typeface="Inconsolata SemiBold"/>
      <p:regular r:id="rId49"/>
      <p:bold r:id="rId50"/>
    </p:embeddedFont>
    <p:embeddedFont>
      <p:font typeface="Roboto Light"/>
      <p:regular r:id="rId51"/>
      <p:bold r:id="rId52"/>
      <p:italic r:id="rId53"/>
      <p:boldItalic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00FAF8-D7F3-4873-9842-A2D8A9102995}">
  <a:tblStyle styleId="{BD00FAF8-D7F3-4873-9842-A2D8A91029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Caveat-bold.fntdata"/><Relationship Id="rId43" Type="http://schemas.openxmlformats.org/officeDocument/2006/relationships/font" Target="fonts/Caveat-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Inconsolata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regular.fntdata"/><Relationship Id="rId30" Type="http://schemas.openxmlformats.org/officeDocument/2006/relationships/font" Target="fonts/OswaldMedium-bold.fntdata"/><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regular.fntdata"/><Relationship Id="rId34" Type="http://schemas.openxmlformats.org/officeDocument/2006/relationships/font" Target="fonts/RobotoThin-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OswaldMedium-regular.fntdata"/><Relationship Id="rId51" Type="http://schemas.openxmlformats.org/officeDocument/2006/relationships/font" Target="fonts/RobotoLight-regular.fntdata"/><Relationship Id="rId50" Type="http://schemas.openxmlformats.org/officeDocument/2006/relationships/font" Target="fonts/InconsolataSemiBold-bold.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4.xml"/><Relationship Id="rId55" Type="http://schemas.openxmlformats.org/officeDocument/2006/relationships/font" Target="fonts/Oswald-regular.fntdata"/><Relationship Id="rId10" Type="http://schemas.openxmlformats.org/officeDocument/2006/relationships/slide" Target="slides/slide3.xml"/><Relationship Id="rId54" Type="http://schemas.openxmlformats.org/officeDocument/2006/relationships/font" Target="fonts/RobotoLight-boldItalic.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swa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06c3c55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06c3c55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4906c3c55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4906c3c55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04906c3c55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04906c3c55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4906c3c55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4906c3c55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4906c3c55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04906c3c55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4906c3c55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4906c3c55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4906c3c55_0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4906c3c55_0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04906c3c55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04906c3c55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04906c3c55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04906c3c55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04906c3c55_0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04906c3c55_0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04906c3c55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04906c3c55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06c3c55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06c3c55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4906c3c55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4906c3c55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4906c3c55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04906c3c55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06c3c55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06c3c55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shutterstock_1066622717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4906c3c55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4906c3c55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4906c3c55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4906c3c55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4906c3c55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4906c3c55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4906c3c55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4906c3c55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4906c3c55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4906c3c55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04906c3c55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04906c3c55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4.png"/><Relationship Id="rId11" Type="http://schemas.openxmlformats.org/officeDocument/2006/relationships/image" Target="../media/image27.png"/><Relationship Id="rId10" Type="http://schemas.openxmlformats.org/officeDocument/2006/relationships/image" Target="../media/image15.png"/><Relationship Id="rId9"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5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2.png"/><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{BD00FAF8-D7F3-4873-9842-A2D8A9102995}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{BD00FAF8-D7F3-4873-9842-A2D8A9102995}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3.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200"/>
              <a:t>Object-Oriented Programming (OOP)</a:t>
            </a:r>
            <a:endParaRPr sz="3200"/>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Why are objects important </a:t>
            </a:r>
            <a:endParaRPr/>
          </a:p>
          <a:p>
            <a:pPr indent="0" lvl="0" marL="0" rtl="0" algn="l">
              <a:spcBef>
                <a:spcPts val="0"/>
              </a:spcBef>
              <a:spcAft>
                <a:spcPts val="0"/>
              </a:spcAft>
              <a:buNone/>
            </a:pPr>
            <a:r>
              <a:rPr lang="en"/>
              <a:t>in JavaScript?</a:t>
            </a:r>
            <a:endParaRPr/>
          </a:p>
        </p:txBody>
      </p:sp>
      <p:sp>
        <p:nvSpPr>
          <p:cNvPr id="963" name="Google Shape;963;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2"/>
          <p:cNvSpPr txBox="1"/>
          <p:nvPr>
            <p:ph type="title"/>
          </p:nvPr>
        </p:nvSpPr>
        <p:spPr>
          <a:xfrm>
            <a:off x="25" y="274800"/>
            <a:ext cx="8268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Because Everything in JavaScript </a:t>
            </a:r>
            <a:br>
              <a:rPr lang="en" sz="3100"/>
            </a:br>
            <a:r>
              <a:rPr i="1" lang="en" sz="3100"/>
              <a:t>Is</a:t>
            </a:r>
            <a:r>
              <a:rPr lang="en" sz="3100"/>
              <a:t> an Object! </a:t>
            </a:r>
            <a:br>
              <a:rPr lang="en" sz="3100"/>
            </a:br>
            <a:br>
              <a:rPr lang="en" sz="3100"/>
            </a:br>
            <a:r>
              <a:rPr lang="en" sz="3100"/>
              <a:t>Well, except for primitive data types. Everything else is an object—essentially a list of key-value pairs.</a:t>
            </a:r>
            <a:endParaRPr sz="3100"/>
          </a:p>
        </p:txBody>
      </p:sp>
      <p:sp>
        <p:nvSpPr>
          <p:cNvPr id="969" name="Google Shape;969;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970" name="Google Shape;970;p82"/>
          <p:cNvCxnSpPr/>
          <p:nvPr/>
        </p:nvCxnSpPr>
        <p:spPr>
          <a:xfrm>
            <a:off x="2436850" y="2315000"/>
            <a:ext cx="5361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6" name="Google Shape;97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types</a:t>
            </a:r>
            <a:endParaRPr/>
          </a:p>
        </p:txBody>
      </p:sp>
      <p:pic>
        <p:nvPicPr>
          <p:cNvPr id="977" name="Google Shape;977;p83"/>
          <p:cNvPicPr preferRelativeResize="0"/>
          <p:nvPr/>
        </p:nvPicPr>
        <p:blipFill>
          <a:blip r:embed="rId3">
            <a:alphaModFix/>
          </a:blip>
          <a:stretch>
            <a:fillRect/>
          </a:stretch>
        </p:blipFill>
        <p:spPr>
          <a:xfrm>
            <a:off x="4305150" y="802050"/>
            <a:ext cx="827450" cy="3941101"/>
          </a:xfrm>
          <a:prstGeom prst="rect">
            <a:avLst/>
          </a:prstGeom>
          <a:noFill/>
          <a:ln>
            <a:noFill/>
          </a:ln>
        </p:spPr>
      </p:pic>
      <p:sp>
        <p:nvSpPr>
          <p:cNvPr id="978" name="Google Shape;978;p83"/>
          <p:cNvSpPr/>
          <p:nvPr/>
        </p:nvSpPr>
        <p:spPr>
          <a:xfrm>
            <a:off x="457175" y="1040300"/>
            <a:ext cx="3128400" cy="4767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types that are objects</a:t>
            </a:r>
            <a:endParaRPr sz="1800">
              <a:latin typeface="Roboto Medium"/>
              <a:ea typeface="Roboto Medium"/>
              <a:cs typeface="Roboto Medium"/>
              <a:sym typeface="Roboto Medium"/>
            </a:endParaRPr>
          </a:p>
        </p:txBody>
      </p:sp>
      <p:sp>
        <p:nvSpPr>
          <p:cNvPr id="979" name="Google Shape;979;p83"/>
          <p:cNvSpPr/>
          <p:nvPr/>
        </p:nvSpPr>
        <p:spPr>
          <a:xfrm rot="10800000">
            <a:off x="593369" y="1429088"/>
            <a:ext cx="261029" cy="144694"/>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3"/>
          <p:cNvSpPr/>
          <p:nvPr/>
        </p:nvSpPr>
        <p:spPr>
          <a:xfrm>
            <a:off x="4936325" y="1042550"/>
            <a:ext cx="38190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Primitive data types (NOT objects)</a:t>
            </a:r>
            <a:endParaRPr sz="1800">
              <a:solidFill>
                <a:srgbClr val="FFFFFF"/>
              </a:solidFill>
              <a:latin typeface="Roboto Medium"/>
              <a:ea typeface="Roboto Medium"/>
              <a:cs typeface="Roboto Medium"/>
              <a:sym typeface="Roboto Medium"/>
            </a:endParaRPr>
          </a:p>
        </p:txBody>
      </p:sp>
      <p:sp>
        <p:nvSpPr>
          <p:cNvPr id="981" name="Google Shape;981;p83"/>
          <p:cNvSpPr/>
          <p:nvPr/>
        </p:nvSpPr>
        <p:spPr>
          <a:xfrm rot="10800000">
            <a:off x="5072469" y="143133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3"/>
          <p:cNvSpPr txBox="1"/>
          <p:nvPr>
            <p:ph idx="1" type="subTitle"/>
          </p:nvPr>
        </p:nvSpPr>
        <p:spPr>
          <a:xfrm>
            <a:off x="508800" y="1850625"/>
            <a:ext cx="4107000" cy="2537700"/>
          </a:xfrm>
          <a:prstGeom prst="rect">
            <a:avLst/>
          </a:prstGeom>
          <a:noFill/>
          <a:ln>
            <a:noFill/>
          </a:ln>
        </p:spPr>
        <p:txBody>
          <a:bodyPr anchorCtr="0" anchor="t" bIns="0" lIns="457200" spcFirstLastPara="1" rIns="274300" wrap="square" tIns="0">
            <a:noAutofit/>
          </a:bodyPr>
          <a:lstStyle/>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Arrays</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Dates</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Math</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Functions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And more!</a:t>
            </a:r>
            <a:endParaRPr sz="2100">
              <a:latin typeface="Roboto"/>
              <a:ea typeface="Roboto"/>
              <a:cs typeface="Roboto"/>
              <a:sym typeface="Roboto"/>
            </a:endParaRPr>
          </a:p>
        </p:txBody>
      </p:sp>
      <p:sp>
        <p:nvSpPr>
          <p:cNvPr id="983" name="Google Shape;983;p83"/>
          <p:cNvSpPr txBox="1"/>
          <p:nvPr>
            <p:ph idx="2" type="subTitle"/>
          </p:nvPr>
        </p:nvSpPr>
        <p:spPr>
          <a:xfrm>
            <a:off x="5061125" y="1834800"/>
            <a:ext cx="3861900" cy="2537700"/>
          </a:xfrm>
          <a:prstGeom prst="rect">
            <a:avLst/>
          </a:prstGeom>
          <a:noFill/>
          <a:ln>
            <a:noFill/>
          </a:ln>
        </p:spPr>
        <p:txBody>
          <a:bodyPr anchorCtr="0" anchor="t" bIns="0" lIns="457200" spcFirstLastPara="1" rIns="274300" wrap="square" tIns="0">
            <a:noAutofit/>
          </a:bodyPr>
          <a:lstStyle/>
          <a:p>
            <a:pPr indent="0" lvl="0" marL="0" rtl="0" algn="l">
              <a:lnSpc>
                <a:spcPct val="150000"/>
              </a:lnSpc>
              <a:spcBef>
                <a:spcPts val="0"/>
              </a:spcBef>
              <a:spcAft>
                <a:spcPts val="0"/>
              </a:spcAft>
              <a:buNone/>
            </a:pPr>
            <a:r>
              <a:rPr lang="en" sz="2100">
                <a:latin typeface="Roboto"/>
                <a:ea typeface="Roboto"/>
                <a:cs typeface="Roboto"/>
                <a:sym typeface="Roboto"/>
              </a:rPr>
              <a:t>Null</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Undefined </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Strings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Numbers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Symbols </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Booleans</a:t>
            </a:r>
            <a:endParaRPr sz="2100">
              <a:latin typeface="Roboto"/>
              <a:ea typeface="Roboto"/>
              <a:cs typeface="Roboto"/>
              <a:sym typeface="Roboto"/>
            </a:endParaRPr>
          </a:p>
        </p:txBody>
      </p:sp>
      <p:sp>
        <p:nvSpPr>
          <p:cNvPr id="984" name="Google Shape;984;p83"/>
          <p:cNvSpPr/>
          <p:nvPr/>
        </p:nvSpPr>
        <p:spPr>
          <a:xfrm>
            <a:off x="5070400" y="183480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83"/>
          <p:cNvCxnSpPr/>
          <p:nvPr/>
        </p:nvCxnSpPr>
        <p:spPr>
          <a:xfrm flipH="1">
            <a:off x="5144350" y="190875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86" name="Google Shape;986;p83"/>
          <p:cNvCxnSpPr/>
          <p:nvPr/>
        </p:nvCxnSpPr>
        <p:spPr>
          <a:xfrm>
            <a:off x="5144350" y="190875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87" name="Google Shape;987;p83"/>
          <p:cNvSpPr/>
          <p:nvPr/>
        </p:nvSpPr>
        <p:spPr>
          <a:xfrm>
            <a:off x="5070400" y="229180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83"/>
          <p:cNvCxnSpPr/>
          <p:nvPr/>
        </p:nvCxnSpPr>
        <p:spPr>
          <a:xfrm flipH="1">
            <a:off x="5144350" y="236575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89" name="Google Shape;989;p83"/>
          <p:cNvCxnSpPr/>
          <p:nvPr/>
        </p:nvCxnSpPr>
        <p:spPr>
          <a:xfrm>
            <a:off x="5144350" y="236575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0" name="Google Shape;990;p83"/>
          <p:cNvSpPr/>
          <p:nvPr/>
        </p:nvSpPr>
        <p:spPr>
          <a:xfrm>
            <a:off x="5070400" y="2783625"/>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83"/>
          <p:cNvCxnSpPr/>
          <p:nvPr/>
        </p:nvCxnSpPr>
        <p:spPr>
          <a:xfrm flipH="1">
            <a:off x="5144350" y="2857575"/>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2" name="Google Shape;992;p83"/>
          <p:cNvCxnSpPr/>
          <p:nvPr/>
        </p:nvCxnSpPr>
        <p:spPr>
          <a:xfrm>
            <a:off x="5144350" y="2857575"/>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3" name="Google Shape;993;p83"/>
          <p:cNvSpPr/>
          <p:nvPr/>
        </p:nvSpPr>
        <p:spPr>
          <a:xfrm>
            <a:off x="5070400" y="3240625"/>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83"/>
          <p:cNvCxnSpPr/>
          <p:nvPr/>
        </p:nvCxnSpPr>
        <p:spPr>
          <a:xfrm flipH="1">
            <a:off x="5144350" y="3314575"/>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5" name="Google Shape;995;p83"/>
          <p:cNvCxnSpPr/>
          <p:nvPr/>
        </p:nvCxnSpPr>
        <p:spPr>
          <a:xfrm>
            <a:off x="5144350" y="3314575"/>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6" name="Google Shape;996;p83"/>
          <p:cNvSpPr/>
          <p:nvPr/>
        </p:nvSpPr>
        <p:spPr>
          <a:xfrm>
            <a:off x="5070400" y="373245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7" name="Google Shape;997;p83"/>
          <p:cNvCxnSpPr/>
          <p:nvPr/>
        </p:nvCxnSpPr>
        <p:spPr>
          <a:xfrm flipH="1">
            <a:off x="5144350" y="380640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8" name="Google Shape;998;p83"/>
          <p:cNvCxnSpPr/>
          <p:nvPr/>
        </p:nvCxnSpPr>
        <p:spPr>
          <a:xfrm>
            <a:off x="5144350" y="380640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9" name="Google Shape;999;p83"/>
          <p:cNvSpPr/>
          <p:nvPr/>
        </p:nvSpPr>
        <p:spPr>
          <a:xfrm>
            <a:off x="5070400" y="418945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0" name="Google Shape;1000;p83"/>
          <p:cNvCxnSpPr/>
          <p:nvPr/>
        </p:nvCxnSpPr>
        <p:spPr>
          <a:xfrm flipH="1">
            <a:off x="5144350" y="426340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1001" name="Google Shape;1001;p83"/>
          <p:cNvCxnSpPr/>
          <p:nvPr/>
        </p:nvCxnSpPr>
        <p:spPr>
          <a:xfrm>
            <a:off x="5144350" y="426340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1002" name="Google Shape;1002;p83"/>
          <p:cNvSpPr/>
          <p:nvPr/>
        </p:nvSpPr>
        <p:spPr>
          <a:xfrm>
            <a:off x="508800" y="1834800"/>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a:t>
            </a:r>
            <a:endParaRPr/>
          </a:p>
        </p:txBody>
      </p:sp>
      <p:sp>
        <p:nvSpPr>
          <p:cNvPr id="1003" name="Google Shape;1003;p83"/>
          <p:cNvSpPr/>
          <p:nvPr/>
        </p:nvSpPr>
        <p:spPr>
          <a:xfrm>
            <a:off x="508800" y="2291788"/>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4" name="Google Shape;1004;p83"/>
          <p:cNvSpPr/>
          <p:nvPr/>
        </p:nvSpPr>
        <p:spPr>
          <a:xfrm>
            <a:off x="508800" y="2783625"/>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5" name="Google Shape;1005;p83"/>
          <p:cNvSpPr/>
          <p:nvPr/>
        </p:nvSpPr>
        <p:spPr>
          <a:xfrm>
            <a:off x="508788" y="3275450"/>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6" name="Google Shape;1006;p83"/>
          <p:cNvSpPr/>
          <p:nvPr/>
        </p:nvSpPr>
        <p:spPr>
          <a:xfrm>
            <a:off x="508788" y="3767263"/>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create objects?</a:t>
            </a:r>
            <a:endParaRPr/>
          </a:p>
        </p:txBody>
      </p:sp>
      <p:sp>
        <p:nvSpPr>
          <p:cNvPr id="1012" name="Google Shape;101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8" name="Google Shape;1018;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Creating Objects</a:t>
            </a:r>
            <a:endParaRPr/>
          </a:p>
        </p:txBody>
      </p:sp>
      <p:sp>
        <p:nvSpPr>
          <p:cNvPr id="1019" name="Google Shape;1019;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use </a:t>
            </a:r>
            <a:r>
              <a:rPr b="1" lang="en">
                <a:highlight>
                  <a:srgbClr val="FFFF00"/>
                </a:highlight>
              </a:rPr>
              <a:t>object literals</a:t>
            </a:r>
            <a:r>
              <a:rPr lang="en"/>
              <a:t>, which define and create an object in one statement.</a:t>
            </a:r>
            <a:endParaRPr/>
          </a:p>
          <a:p>
            <a:pPr indent="0" lvl="0" marL="0" rtl="0" algn="l">
              <a:spcBef>
                <a:spcPts val="0"/>
              </a:spcBef>
              <a:spcAft>
                <a:spcPts val="0"/>
              </a:spcAft>
              <a:buNone/>
            </a:pPr>
            <a:r>
              <a:t/>
            </a:r>
            <a:endParaRPr/>
          </a:p>
        </p:txBody>
      </p:sp>
      <p:sp>
        <p:nvSpPr>
          <p:cNvPr id="1020" name="Google Shape;1020;p85"/>
          <p:cNvSpPr txBox="1"/>
          <p:nvPr/>
        </p:nvSpPr>
        <p:spPr>
          <a:xfrm>
            <a:off x="443850" y="1150175"/>
            <a:ext cx="8211600" cy="3648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car = { name: 'honda', model: 'civic', year: 2008, color: 'black'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p:txBody>
      </p:sp>
      <p:sp>
        <p:nvSpPr>
          <p:cNvPr id="1021" name="Google Shape;1021;p85"/>
          <p:cNvSpPr txBox="1"/>
          <p:nvPr>
            <p:ph idx="1" type="subTitle"/>
          </p:nvPr>
        </p:nvSpPr>
        <p:spPr>
          <a:xfrm>
            <a:off x="0" y="15903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We can use the </a:t>
            </a:r>
            <a:r>
              <a:rPr lang="en">
                <a:solidFill>
                  <a:srgbClr val="FFFFFF"/>
                </a:solidFill>
                <a:highlight>
                  <a:srgbClr val="000000"/>
                </a:highlight>
                <a:latin typeface="Inconsolata"/>
                <a:ea typeface="Inconsolata"/>
                <a:cs typeface="Inconsolata"/>
                <a:sym typeface="Inconsolata"/>
              </a:rPr>
              <a:t>new</a:t>
            </a:r>
            <a:r>
              <a:rPr lang="en">
                <a:latin typeface="Inconsolata"/>
                <a:ea typeface="Inconsolata"/>
                <a:cs typeface="Inconsolata"/>
                <a:sym typeface="Inconsolata"/>
              </a:rPr>
              <a:t> </a:t>
            </a:r>
            <a:r>
              <a:rPr lang="en"/>
              <a:t>keyword, which defines and creates a single object.</a:t>
            </a:r>
            <a:endParaRPr/>
          </a:p>
          <a:p>
            <a:pPr indent="0" lvl="0" marL="0" rtl="0" algn="l">
              <a:spcBef>
                <a:spcPts val="0"/>
              </a:spcBef>
              <a:spcAft>
                <a:spcPts val="0"/>
              </a:spcAft>
              <a:buNone/>
            </a:pPr>
            <a:r>
              <a:t/>
            </a:r>
            <a:endParaRPr/>
          </a:p>
        </p:txBody>
      </p:sp>
      <p:sp>
        <p:nvSpPr>
          <p:cNvPr id="1022" name="Google Shape;1022;p85"/>
          <p:cNvSpPr txBox="1"/>
          <p:nvPr/>
        </p:nvSpPr>
        <p:spPr>
          <a:xfrm>
            <a:off x="443850" y="2064575"/>
            <a:ext cx="8211600" cy="3648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Honda = new Car()</a:t>
            </a:r>
            <a:endParaRPr sz="1200">
              <a:solidFill>
                <a:srgbClr val="FFFFFF"/>
              </a:solidFill>
              <a:latin typeface="Inconsolata SemiBold"/>
              <a:ea typeface="Inconsolata SemiBold"/>
              <a:cs typeface="Inconsolata SemiBold"/>
              <a:sym typeface="Inconsolata SemiBold"/>
            </a:endParaRPr>
          </a:p>
        </p:txBody>
      </p:sp>
      <p:sp>
        <p:nvSpPr>
          <p:cNvPr id="1023" name="Google Shape;1023;p85"/>
          <p:cNvSpPr txBox="1"/>
          <p:nvPr>
            <p:ph idx="1" type="subTitle"/>
          </p:nvPr>
        </p:nvSpPr>
        <p:spPr>
          <a:xfrm>
            <a:off x="0" y="258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Or we can use </a:t>
            </a:r>
            <a:r>
              <a:rPr b="1" lang="en">
                <a:highlight>
                  <a:srgbClr val="FFFF00"/>
                </a:highlight>
              </a:rPr>
              <a:t>constructors</a:t>
            </a:r>
            <a:r>
              <a:rPr lang="en"/>
              <a:t>, which create objects from a blueprint.</a:t>
            </a:r>
            <a:endParaRPr/>
          </a:p>
          <a:p>
            <a:pPr indent="0" lvl="0" marL="0" rtl="0" algn="l">
              <a:spcBef>
                <a:spcPts val="0"/>
              </a:spcBef>
              <a:spcAft>
                <a:spcPts val="0"/>
              </a:spcAft>
              <a:buNone/>
            </a:pPr>
            <a:r>
              <a:t/>
            </a:r>
            <a:endParaRPr/>
          </a:p>
        </p:txBody>
      </p:sp>
      <p:sp>
        <p:nvSpPr>
          <p:cNvPr id="1024" name="Google Shape;1024;p85"/>
          <p:cNvSpPr txBox="1"/>
          <p:nvPr/>
        </p:nvSpPr>
        <p:spPr>
          <a:xfrm>
            <a:off x="443850" y="2982775"/>
            <a:ext cx="8211600" cy="18213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class Car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constructor(name, model, year, color)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this.name = name;</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this.model = model;</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this.year = year;</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this.color = color;</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object-oriented programming?</a:t>
            </a:r>
            <a:endParaRPr/>
          </a:p>
        </p:txBody>
      </p:sp>
      <p:sp>
        <p:nvSpPr>
          <p:cNvPr id="1030" name="Google Shape;1030;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6" name="Google Shape;1036;p8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Object-Oriented Programming (OOP) </a:t>
            </a:r>
            <a:br>
              <a:rPr lang="en" sz="2300"/>
            </a:br>
            <a:r>
              <a:rPr lang="en" sz="2300"/>
              <a:t>is a programming paradigm, or pattern, centered around objects. </a:t>
            </a:r>
            <a:endParaRPr sz="2300"/>
          </a:p>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rPr lang="en" sz="2300"/>
              <a:t>In object-oriented programming, we solve problems by employing collections of objects that work together.</a:t>
            </a:r>
            <a:endParaRPr sz="2300"/>
          </a:p>
        </p:txBody>
      </p:sp>
      <p:cxnSp>
        <p:nvCxnSpPr>
          <p:cNvPr id="1037" name="Google Shape;1037;p87"/>
          <p:cNvCxnSpPr/>
          <p:nvPr/>
        </p:nvCxnSpPr>
        <p:spPr>
          <a:xfrm>
            <a:off x="1836325" y="2605550"/>
            <a:ext cx="53175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Object-Oriented Programming (OOP)</a:t>
            </a:r>
            <a:endParaRPr/>
          </a:p>
        </p:txBody>
      </p:sp>
      <p:sp>
        <p:nvSpPr>
          <p:cNvPr id="1043" name="Google Shape;104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4" name="Google Shape;1044;p88"/>
          <p:cNvSpPr txBox="1"/>
          <p:nvPr>
            <p:ph idx="1" type="subTitle"/>
          </p:nvPr>
        </p:nvSpPr>
        <p:spPr>
          <a:xfrm>
            <a:off x="0" y="675975"/>
            <a:ext cx="9434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Their</a:t>
            </a:r>
            <a:r>
              <a:rPr lang="en"/>
              <a:t> ability to communicate with each other makes objects particularly </a:t>
            </a:r>
            <a:br>
              <a:rPr lang="en"/>
            </a:br>
            <a:r>
              <a:rPr lang="en"/>
              <a:t>well-suited to address large, complex problems. OOP offers the following benefits:</a:t>
            </a:r>
            <a:endParaRPr/>
          </a:p>
          <a:p>
            <a:pPr indent="0" lvl="0" marL="0" rtl="0" algn="l">
              <a:spcBef>
                <a:spcPts val="0"/>
              </a:spcBef>
              <a:spcAft>
                <a:spcPts val="0"/>
              </a:spcAft>
              <a:buNone/>
            </a:pPr>
            <a:r>
              <a:t/>
            </a:r>
            <a:endParaRPr/>
          </a:p>
        </p:txBody>
      </p:sp>
      <p:cxnSp>
        <p:nvCxnSpPr>
          <p:cNvPr id="1045" name="Google Shape;1045;p88"/>
          <p:cNvCxnSpPr/>
          <p:nvPr/>
        </p:nvCxnSpPr>
        <p:spPr>
          <a:xfrm rot="10800000">
            <a:off x="3212650" y="2345800"/>
            <a:ext cx="815700" cy="531300"/>
          </a:xfrm>
          <a:prstGeom prst="straightConnector1">
            <a:avLst/>
          </a:prstGeom>
          <a:noFill/>
          <a:ln cap="flat" cmpd="sng" w="9525">
            <a:solidFill>
              <a:srgbClr val="043461"/>
            </a:solidFill>
            <a:prstDash val="solid"/>
            <a:round/>
            <a:headEnd len="med" w="med" type="none"/>
            <a:tailEnd len="med" w="med" type="stealth"/>
          </a:ln>
        </p:spPr>
      </p:cxnSp>
      <p:sp>
        <p:nvSpPr>
          <p:cNvPr id="1046" name="Google Shape;1046;p88"/>
          <p:cNvSpPr/>
          <p:nvPr/>
        </p:nvSpPr>
        <p:spPr>
          <a:xfrm>
            <a:off x="358925" y="1890550"/>
            <a:ext cx="2739600" cy="11781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Encapsulation</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Object data (and often functions) can be neatly stored (i.e., encapsulated). </a:t>
            </a:r>
            <a:endParaRPr sz="1200">
              <a:latin typeface="Roboto"/>
              <a:ea typeface="Roboto"/>
              <a:cs typeface="Roboto"/>
              <a:sym typeface="Roboto"/>
            </a:endParaRPr>
          </a:p>
        </p:txBody>
      </p:sp>
      <p:cxnSp>
        <p:nvCxnSpPr>
          <p:cNvPr id="1047" name="Google Shape;1047;p88"/>
          <p:cNvCxnSpPr/>
          <p:nvPr/>
        </p:nvCxnSpPr>
        <p:spPr>
          <a:xfrm flipH="1" rot="10800000">
            <a:off x="5044075" y="2345800"/>
            <a:ext cx="815700" cy="531300"/>
          </a:xfrm>
          <a:prstGeom prst="straightConnector1">
            <a:avLst/>
          </a:prstGeom>
          <a:noFill/>
          <a:ln cap="flat" cmpd="sng" w="9525">
            <a:solidFill>
              <a:srgbClr val="043461"/>
            </a:solidFill>
            <a:prstDash val="solid"/>
            <a:round/>
            <a:headEnd len="med" w="med" type="none"/>
            <a:tailEnd len="med" w="med" type="stealth"/>
          </a:ln>
        </p:spPr>
      </p:cxnSp>
      <p:cxnSp>
        <p:nvCxnSpPr>
          <p:cNvPr id="1048" name="Google Shape;1048;p88"/>
          <p:cNvCxnSpPr/>
          <p:nvPr/>
        </p:nvCxnSpPr>
        <p:spPr>
          <a:xfrm flipH="1">
            <a:off x="3272388" y="3591900"/>
            <a:ext cx="815700" cy="531300"/>
          </a:xfrm>
          <a:prstGeom prst="straightConnector1">
            <a:avLst/>
          </a:prstGeom>
          <a:noFill/>
          <a:ln cap="flat" cmpd="sng" w="9525">
            <a:solidFill>
              <a:srgbClr val="043461"/>
            </a:solidFill>
            <a:prstDash val="solid"/>
            <a:round/>
            <a:headEnd len="med" w="med" type="none"/>
            <a:tailEnd len="med" w="med" type="stealth"/>
          </a:ln>
        </p:spPr>
      </p:cxnSp>
      <p:cxnSp>
        <p:nvCxnSpPr>
          <p:cNvPr id="1049" name="Google Shape;1049;p88"/>
          <p:cNvCxnSpPr/>
          <p:nvPr/>
        </p:nvCxnSpPr>
        <p:spPr>
          <a:xfrm>
            <a:off x="5103813" y="3591900"/>
            <a:ext cx="815700" cy="531300"/>
          </a:xfrm>
          <a:prstGeom prst="straightConnector1">
            <a:avLst/>
          </a:prstGeom>
          <a:noFill/>
          <a:ln cap="flat" cmpd="sng" w="9525">
            <a:solidFill>
              <a:srgbClr val="043461"/>
            </a:solidFill>
            <a:prstDash val="solid"/>
            <a:round/>
            <a:headEnd len="med" w="med" type="none"/>
            <a:tailEnd len="med" w="med" type="stealth"/>
          </a:ln>
        </p:spPr>
      </p:cxnSp>
      <p:sp>
        <p:nvSpPr>
          <p:cNvPr id="1050" name="Google Shape;1050;p88"/>
          <p:cNvSpPr/>
          <p:nvPr/>
        </p:nvSpPr>
        <p:spPr>
          <a:xfrm>
            <a:off x="3623813" y="2205413"/>
            <a:ext cx="1773600" cy="1773600"/>
          </a:xfrm>
          <a:prstGeom prst="ellipse">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a:ea typeface="Roboto"/>
                <a:cs typeface="Roboto"/>
                <a:sym typeface="Roboto"/>
              </a:rPr>
              <a:t>OOP</a:t>
            </a:r>
            <a:endParaRPr sz="3600">
              <a:solidFill>
                <a:srgbClr val="FFFFFF"/>
              </a:solidFill>
              <a:latin typeface="Roboto"/>
              <a:ea typeface="Roboto"/>
              <a:cs typeface="Roboto"/>
              <a:sym typeface="Roboto"/>
            </a:endParaRPr>
          </a:p>
        </p:txBody>
      </p:sp>
      <p:sp>
        <p:nvSpPr>
          <p:cNvPr id="1051" name="Google Shape;1051;p88"/>
          <p:cNvSpPr/>
          <p:nvPr/>
        </p:nvSpPr>
        <p:spPr>
          <a:xfrm>
            <a:off x="358925" y="3181450"/>
            <a:ext cx="2739600" cy="13440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Inheritance</a:t>
            </a:r>
            <a:endParaRPr b="1" sz="1800">
              <a:solidFill>
                <a:srgbClr val="FFFFFF"/>
              </a:solidFill>
              <a:latin typeface="Roboto"/>
              <a:ea typeface="Roboto"/>
              <a:cs typeface="Roboto"/>
              <a:sym typeface="Roboto"/>
            </a:endParaRPr>
          </a:p>
          <a:p>
            <a:pPr indent="0" lvl="0" marL="0" rtl="0" algn="l">
              <a:spcBef>
                <a:spcPts val="300"/>
              </a:spcBef>
              <a:spcAft>
                <a:spcPts val="300"/>
              </a:spcAft>
              <a:buNone/>
            </a:pPr>
            <a:r>
              <a:rPr lang="en" sz="1200">
                <a:solidFill>
                  <a:srgbClr val="FFFFFF"/>
                </a:solidFill>
                <a:latin typeface="Roboto"/>
                <a:ea typeface="Roboto"/>
                <a:cs typeface="Roboto"/>
                <a:sym typeface="Roboto"/>
              </a:rPr>
              <a:t>New classes can be created based on other classes (i.e., the </a:t>
            </a:r>
            <a:r>
              <a:rPr lang="en" sz="1200">
                <a:solidFill>
                  <a:srgbClr val="FFFFFF"/>
                </a:solidFill>
                <a:latin typeface="Inconsolata"/>
                <a:ea typeface="Inconsolata"/>
                <a:cs typeface="Inconsolata"/>
                <a:sym typeface="Inconsolata"/>
              </a:rPr>
              <a:t>Person </a:t>
            </a:r>
            <a:r>
              <a:rPr lang="en" sz="1200">
                <a:solidFill>
                  <a:srgbClr val="FFFFFF"/>
                </a:solidFill>
                <a:latin typeface="Roboto"/>
                <a:ea typeface="Roboto"/>
                <a:cs typeface="Roboto"/>
                <a:sym typeface="Roboto"/>
              </a:rPr>
              <a:t>class is parent to the </a:t>
            </a:r>
            <a:r>
              <a:rPr lang="en" sz="1200">
                <a:solidFill>
                  <a:srgbClr val="FFFFFF"/>
                </a:solidFill>
                <a:latin typeface="Inconsolata"/>
                <a:ea typeface="Inconsolata"/>
                <a:cs typeface="Inconsolata"/>
                <a:sym typeface="Inconsolata"/>
              </a:rPr>
              <a:t>Student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Teacher </a:t>
            </a:r>
            <a:r>
              <a:rPr lang="en" sz="1200">
                <a:solidFill>
                  <a:srgbClr val="FFFFFF"/>
                </a:solidFill>
                <a:latin typeface="Roboto"/>
                <a:ea typeface="Roboto"/>
                <a:cs typeface="Roboto"/>
                <a:sym typeface="Roboto"/>
              </a:rPr>
              <a:t>classes).</a:t>
            </a:r>
            <a:endParaRPr sz="1200">
              <a:solidFill>
                <a:srgbClr val="FFFFFF"/>
              </a:solidFill>
              <a:latin typeface="Roboto"/>
              <a:ea typeface="Roboto"/>
              <a:cs typeface="Roboto"/>
              <a:sym typeface="Roboto"/>
            </a:endParaRPr>
          </a:p>
        </p:txBody>
      </p:sp>
      <p:sp>
        <p:nvSpPr>
          <p:cNvPr id="1052" name="Google Shape;1052;p88"/>
          <p:cNvSpPr/>
          <p:nvPr/>
        </p:nvSpPr>
        <p:spPr>
          <a:xfrm>
            <a:off x="6045475" y="1893450"/>
            <a:ext cx="2739600" cy="983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Abstraction</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Creating a simple model of something complex.</a:t>
            </a:r>
            <a:endParaRPr sz="1200">
              <a:latin typeface="Roboto"/>
              <a:ea typeface="Roboto"/>
              <a:cs typeface="Roboto"/>
              <a:sym typeface="Roboto"/>
            </a:endParaRPr>
          </a:p>
        </p:txBody>
      </p:sp>
      <p:sp>
        <p:nvSpPr>
          <p:cNvPr id="1053" name="Google Shape;1053;p88"/>
          <p:cNvSpPr/>
          <p:nvPr/>
        </p:nvSpPr>
        <p:spPr>
          <a:xfrm>
            <a:off x="6045475" y="3068650"/>
            <a:ext cx="2739600" cy="13824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Polymorphism</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Multiple object types can implement the same functionality.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use OOP?</a:t>
            </a:r>
            <a:endParaRPr/>
          </a:p>
        </p:txBody>
      </p:sp>
      <p:sp>
        <p:nvSpPr>
          <p:cNvPr id="1059" name="Google Shape;1059;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90"/>
          <p:cNvSpPr txBox="1"/>
          <p:nvPr>
            <p:ph type="title"/>
          </p:nvPr>
        </p:nvSpPr>
        <p:spPr>
          <a:xfrm>
            <a:off x="25" y="274800"/>
            <a:ext cx="8128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800"/>
              <a:t>OOP is a broad concept that is best learned through real-life examples.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We begin to see the value of OOP when we use objects to model real-world things in code and provide functionality that would otherwise be hard or impossible to achieve.</a:t>
            </a:r>
            <a:endParaRPr sz="2800"/>
          </a:p>
        </p:txBody>
      </p:sp>
      <p:sp>
        <p:nvSpPr>
          <p:cNvPr id="1065" name="Google Shape;106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66" name="Google Shape;1066;p90"/>
          <p:cNvCxnSpPr/>
          <p:nvPr/>
        </p:nvCxnSpPr>
        <p:spPr>
          <a:xfrm>
            <a:off x="2389775" y="2106125"/>
            <a:ext cx="5508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programming?</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OOP</a:t>
            </a:r>
            <a:endParaRPr/>
          </a:p>
        </p:txBody>
      </p:sp>
      <p:sp>
        <p:nvSpPr>
          <p:cNvPr id="1073" name="Google Shape;1073;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Try some of the following techniques to learn OOP: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74" name="Google Shape;1074;p91"/>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docs and practice with the provided examples.</a:t>
            </a:r>
            <a:endParaRPr sz="1600">
              <a:latin typeface="Roboto"/>
              <a:ea typeface="Roboto"/>
              <a:cs typeface="Roboto"/>
              <a:sym typeface="Roboto"/>
            </a:endParaRPr>
          </a:p>
        </p:txBody>
      </p:sp>
      <p:sp>
        <p:nvSpPr>
          <p:cNvPr id="1075" name="Google Shape;1075;p91"/>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it was created.</a:t>
            </a:r>
            <a:endParaRPr sz="1600">
              <a:latin typeface="Roboto"/>
              <a:ea typeface="Roboto"/>
              <a:cs typeface="Roboto"/>
              <a:sym typeface="Roboto"/>
            </a:endParaRPr>
          </a:p>
        </p:txBody>
      </p:sp>
      <p:sp>
        <p:nvSpPr>
          <p:cNvPr id="1076" name="Google Shape;1076;p91"/>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77" name="Google Shape;1077;p91"/>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 using Chrome DevTools.</a:t>
            </a:r>
            <a:endParaRPr sz="1600">
              <a:latin typeface="Roboto"/>
              <a:ea typeface="Roboto"/>
              <a:cs typeface="Roboto"/>
              <a:sym typeface="Roboto"/>
            </a:endParaRPr>
          </a:p>
        </p:txBody>
      </p:sp>
      <p:sp>
        <p:nvSpPr>
          <p:cNvPr id="1078" name="Google Shape;1078;p91"/>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79" name="Google Shape;1079;p9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0" name="Google Shape;1080;p9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1" name="Google Shape;1081;p9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2" name="Google Shape;1082;p9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3" name="Google Shape;1083;p9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4" name="Google Shape;1084;p9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5" name="Google Shape;1085;p91"/>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6" name="Google Shape;1086;p91"/>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7" name="Google Shape;1087;p91"/>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8" name="Google Shape;1088;p91"/>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94" name="Google Shape;109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04" name="Google Shape;904;p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5" name="Google Shape;90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Programming</a:t>
            </a:r>
            <a:endParaRPr/>
          </a:p>
        </p:txBody>
      </p:sp>
      <p:sp>
        <p:nvSpPr>
          <p:cNvPr id="906" name="Google Shape;906;p74"/>
          <p:cNvSpPr txBox="1"/>
          <p:nvPr>
            <p:ph idx="1" type="subTitle"/>
          </p:nvPr>
        </p:nvSpPr>
        <p:spPr>
          <a:xfrm>
            <a:off x="0" y="675975"/>
            <a:ext cx="5124600" cy="2706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Programming </a:t>
            </a:r>
            <a:r>
              <a:rPr lang="en"/>
              <a:t>refers to designing and building an executable program that will accomplish a specific computing task. Essentially, programming is problem-solving.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907" name="Google Shape;907;p74"/>
          <p:cNvCxnSpPr/>
          <p:nvPr/>
        </p:nvCxnSpPr>
        <p:spPr>
          <a:xfrm>
            <a:off x="274375" y="640080"/>
            <a:ext cx="420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problems do we solve?</a:t>
            </a:r>
            <a:endParaRPr/>
          </a:p>
        </p:txBody>
      </p:sp>
      <p:sp>
        <p:nvSpPr>
          <p:cNvPr id="913" name="Google Shape;91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9" name="Google Shape;919;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Algorithms and </a:t>
            </a:r>
            <a:r>
              <a:rPr lang="en"/>
              <a:t>Automation</a:t>
            </a:r>
            <a:endParaRPr/>
          </a:p>
        </p:txBody>
      </p:sp>
      <p:sp>
        <p:nvSpPr>
          <p:cNvPr id="920" name="Google Shape;920;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Programming enables us to solve almost any task or problem on a computer, usually in one of two primary categories: algorithms or automation.</a:t>
            </a:r>
            <a:endParaRPr/>
          </a:p>
        </p:txBody>
      </p:sp>
      <p:pic>
        <p:nvPicPr>
          <p:cNvPr id="921" name="Google Shape;921;p76"/>
          <p:cNvPicPr preferRelativeResize="0"/>
          <p:nvPr/>
        </p:nvPicPr>
        <p:blipFill>
          <a:blip r:embed="rId3">
            <a:alphaModFix/>
          </a:blip>
          <a:stretch>
            <a:fillRect/>
          </a:stretch>
        </p:blipFill>
        <p:spPr>
          <a:xfrm>
            <a:off x="1488075" y="1333575"/>
            <a:ext cx="6348576" cy="3571074"/>
          </a:xfrm>
          <a:prstGeom prst="rect">
            <a:avLst/>
          </a:prstGeom>
          <a:noFill/>
          <a:ln>
            <a:noFill/>
          </a:ln>
        </p:spPr>
      </p:pic>
      <p:sp>
        <p:nvSpPr>
          <p:cNvPr id="922" name="Google Shape;922;p76"/>
          <p:cNvSpPr txBox="1"/>
          <p:nvPr/>
        </p:nvSpPr>
        <p:spPr>
          <a:xfrm>
            <a:off x="1669800" y="2735850"/>
            <a:ext cx="2902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Algorithms</a:t>
            </a:r>
            <a:endParaRPr sz="3000">
              <a:latin typeface="Roboto"/>
              <a:ea typeface="Roboto"/>
              <a:cs typeface="Roboto"/>
              <a:sym typeface="Roboto"/>
            </a:endParaRPr>
          </a:p>
        </p:txBody>
      </p:sp>
      <p:sp>
        <p:nvSpPr>
          <p:cNvPr id="923" name="Google Shape;923;p76"/>
          <p:cNvSpPr txBox="1"/>
          <p:nvPr/>
        </p:nvSpPr>
        <p:spPr>
          <a:xfrm>
            <a:off x="4750325" y="2735850"/>
            <a:ext cx="2902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Automation</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DRY?</a:t>
            </a:r>
            <a:endParaRPr/>
          </a:p>
        </p:txBody>
      </p:sp>
      <p:sp>
        <p:nvSpPr>
          <p:cNvPr id="929" name="Google Shape;929;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Don’t Repeat Yourself (DRY)</a:t>
            </a:r>
            <a:endParaRPr>
              <a:solidFill>
                <a:schemeClr val="dk1"/>
              </a:solidFill>
            </a:endParaRPr>
          </a:p>
          <a:p>
            <a:pPr indent="0" lvl="0" marL="0" rtl="0" algn="l">
              <a:spcBef>
                <a:spcPts val="0"/>
              </a:spcBef>
              <a:spcAft>
                <a:spcPts val="0"/>
              </a:spcAft>
              <a:buNone/>
            </a:pPr>
            <a:r>
              <a:t/>
            </a:r>
            <a:endParaRPr/>
          </a:p>
        </p:txBody>
      </p:sp>
      <p:sp>
        <p:nvSpPr>
          <p:cNvPr id="935" name="Google Shape;935;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6" name="Google Shape;936;p78"/>
          <p:cNvSpPr txBox="1"/>
          <p:nvPr>
            <p:ph idx="1" type="subTitle"/>
          </p:nvPr>
        </p:nvSpPr>
        <p:spPr>
          <a:xfrm>
            <a:off x="0" y="675975"/>
            <a:ext cx="4725900" cy="218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DRY</a:t>
            </a:r>
            <a:r>
              <a:rPr lang="en">
                <a:solidFill>
                  <a:schemeClr val="dk1"/>
                </a:solidFill>
              </a:rPr>
              <a:t>, or </a:t>
            </a:r>
            <a:r>
              <a:rPr b="1" lang="en">
                <a:solidFill>
                  <a:schemeClr val="dk1"/>
                </a:solidFill>
              </a:rPr>
              <a:t>Don’t Repeat Yourself</a:t>
            </a:r>
            <a:r>
              <a:rPr lang="en">
                <a:solidFill>
                  <a:schemeClr val="dk1"/>
                </a:solidFill>
              </a:rPr>
              <a:t>, is a fundamental programming principle. Duplicate code wastes time and memory and can confuse readers or contributors to your project.</a:t>
            </a:r>
            <a:endParaRPr>
              <a:solidFill>
                <a:schemeClr val="dk1"/>
              </a:solidFill>
            </a:endParaRPr>
          </a:p>
          <a:p>
            <a:pPr indent="0" lvl="0" marL="0" rtl="0" algn="l">
              <a:lnSpc>
                <a:spcPct val="115000"/>
              </a:lnSpc>
              <a:spcBef>
                <a:spcPts val="0"/>
              </a:spcBef>
              <a:spcAft>
                <a:spcPts val="0"/>
              </a:spcAft>
              <a:buNone/>
            </a:pPr>
            <a:r>
              <a:t/>
            </a:r>
            <a:endParaRPr/>
          </a:p>
        </p:txBody>
      </p:sp>
      <p:sp>
        <p:nvSpPr>
          <p:cNvPr id="937" name="Google Shape;937;p78"/>
          <p:cNvSpPr/>
          <p:nvPr/>
        </p:nvSpPr>
        <p:spPr>
          <a:xfrm>
            <a:off x="4633150" y="863638"/>
            <a:ext cx="1265100" cy="1265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D</a:t>
            </a:r>
            <a:endParaRPr sz="6000">
              <a:latin typeface="Roboto Light"/>
              <a:ea typeface="Roboto Light"/>
              <a:cs typeface="Roboto Light"/>
              <a:sym typeface="Roboto Light"/>
            </a:endParaRPr>
          </a:p>
        </p:txBody>
      </p:sp>
      <p:sp>
        <p:nvSpPr>
          <p:cNvPr id="938" name="Google Shape;938;p78"/>
          <p:cNvSpPr txBox="1"/>
          <p:nvPr/>
        </p:nvSpPr>
        <p:spPr>
          <a:xfrm>
            <a:off x="5834950" y="958638"/>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on’t</a:t>
            </a:r>
            <a:endParaRPr sz="4800">
              <a:solidFill>
                <a:schemeClr val="dk1"/>
              </a:solidFill>
              <a:latin typeface="Roboto"/>
              <a:ea typeface="Roboto"/>
              <a:cs typeface="Roboto"/>
              <a:sym typeface="Roboto"/>
            </a:endParaRPr>
          </a:p>
        </p:txBody>
      </p:sp>
      <p:sp>
        <p:nvSpPr>
          <p:cNvPr id="939" name="Google Shape;939;p78"/>
          <p:cNvSpPr/>
          <p:nvPr/>
        </p:nvSpPr>
        <p:spPr>
          <a:xfrm>
            <a:off x="4633150" y="1994738"/>
            <a:ext cx="1265100" cy="1265100"/>
          </a:xfrm>
          <a:prstGeom prst="ellipse">
            <a:avLst/>
          </a:prstGeom>
          <a:solidFill>
            <a:srgbClr val="FA61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Roboto Light"/>
                <a:ea typeface="Roboto Light"/>
                <a:cs typeface="Roboto Light"/>
                <a:sym typeface="Roboto Light"/>
              </a:rPr>
              <a:t>R</a:t>
            </a:r>
            <a:endParaRPr sz="6000">
              <a:latin typeface="Roboto Light"/>
              <a:ea typeface="Roboto Light"/>
              <a:cs typeface="Roboto Light"/>
              <a:sym typeface="Roboto Light"/>
            </a:endParaRPr>
          </a:p>
        </p:txBody>
      </p:sp>
      <p:sp>
        <p:nvSpPr>
          <p:cNvPr id="940" name="Google Shape;940;p78"/>
          <p:cNvSpPr txBox="1"/>
          <p:nvPr/>
        </p:nvSpPr>
        <p:spPr>
          <a:xfrm>
            <a:off x="5834950" y="2089738"/>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Roboto Light"/>
                <a:ea typeface="Roboto Light"/>
                <a:cs typeface="Roboto Light"/>
                <a:sym typeface="Roboto Light"/>
              </a:rPr>
              <a:t>epeat</a:t>
            </a:r>
            <a:endParaRPr sz="4800">
              <a:solidFill>
                <a:schemeClr val="dk1"/>
              </a:solidFill>
              <a:latin typeface="Roboto"/>
              <a:ea typeface="Roboto"/>
              <a:cs typeface="Roboto"/>
              <a:sym typeface="Roboto"/>
            </a:endParaRPr>
          </a:p>
        </p:txBody>
      </p:sp>
      <p:sp>
        <p:nvSpPr>
          <p:cNvPr id="941" name="Google Shape;941;p78"/>
          <p:cNvSpPr/>
          <p:nvPr/>
        </p:nvSpPr>
        <p:spPr>
          <a:xfrm>
            <a:off x="4633150" y="3171413"/>
            <a:ext cx="1265100" cy="1265100"/>
          </a:xfrm>
          <a:prstGeom prst="ellipse">
            <a:avLst/>
          </a:prstGeom>
          <a:solidFill>
            <a:srgbClr val="FECF48">
              <a:alpha val="81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Roboto Light"/>
                <a:ea typeface="Roboto Light"/>
                <a:cs typeface="Roboto Light"/>
                <a:sym typeface="Roboto Light"/>
              </a:rPr>
              <a:t>Y</a:t>
            </a:r>
            <a:endParaRPr sz="6000">
              <a:latin typeface="Roboto Light"/>
              <a:ea typeface="Roboto Light"/>
              <a:cs typeface="Roboto Light"/>
              <a:sym typeface="Roboto Light"/>
            </a:endParaRPr>
          </a:p>
        </p:txBody>
      </p:sp>
      <p:sp>
        <p:nvSpPr>
          <p:cNvPr id="942" name="Google Shape;942;p78"/>
          <p:cNvSpPr txBox="1"/>
          <p:nvPr/>
        </p:nvSpPr>
        <p:spPr>
          <a:xfrm>
            <a:off x="5834950" y="3266413"/>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Roboto Light"/>
                <a:ea typeface="Roboto Light"/>
                <a:cs typeface="Roboto Light"/>
                <a:sym typeface="Roboto Light"/>
              </a:rPr>
              <a:t>ourself</a:t>
            </a:r>
            <a:endParaRPr sz="4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object?</a:t>
            </a:r>
            <a:endParaRPr/>
          </a:p>
        </p:txBody>
      </p:sp>
      <p:sp>
        <p:nvSpPr>
          <p:cNvPr id="948" name="Google Shape;94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0"/>
          <p:cNvSpPr/>
          <p:nvPr/>
        </p:nvSpPr>
        <p:spPr>
          <a:xfrm>
            <a:off x="3637875" y="0"/>
            <a:ext cx="55062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Objects</a:t>
            </a:r>
            <a:endParaRPr>
              <a:solidFill>
                <a:schemeClr val="dk1"/>
              </a:solidFill>
            </a:endParaRPr>
          </a:p>
          <a:p>
            <a:pPr indent="0" lvl="0" marL="0" rtl="0" algn="l">
              <a:spcBef>
                <a:spcPts val="0"/>
              </a:spcBef>
              <a:spcAft>
                <a:spcPts val="0"/>
              </a:spcAft>
              <a:buNone/>
            </a:pPr>
            <a:r>
              <a:t/>
            </a:r>
            <a:endParaRPr/>
          </a:p>
        </p:txBody>
      </p:sp>
      <p:sp>
        <p:nvSpPr>
          <p:cNvPr id="955" name="Google Shape;955;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6" name="Google Shape;956;p80"/>
          <p:cNvSpPr txBox="1"/>
          <p:nvPr>
            <p:ph idx="1" type="subTitle"/>
          </p:nvPr>
        </p:nvSpPr>
        <p:spPr>
          <a:xfrm>
            <a:off x="0" y="675975"/>
            <a:ext cx="3733500" cy="258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Objects </a:t>
            </a:r>
            <a:r>
              <a:rPr lang="en">
                <a:solidFill>
                  <a:schemeClr val="dk1"/>
                </a:solidFill>
              </a:rPr>
              <a:t>in JavaScript are unordered collections of related data built on a key-value structure in which values can be any data type, including functions.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57" name="Google Shape;957;p80"/>
          <p:cNvSpPr txBox="1"/>
          <p:nvPr/>
        </p:nvSpPr>
        <p:spPr>
          <a:xfrm>
            <a:off x="3688275" y="443850"/>
            <a:ext cx="5206200" cy="42645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const person =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name: ['Bob', 'Smith'],</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age: 32,</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gender: 'male',</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interests: ['music', 'skiing'],</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bio()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`${this.name[0]} ${this.name[1]} is ${this.age} years old.</a:t>
            </a:r>
            <a:br>
              <a:rPr lang="en" sz="1200">
                <a:solidFill>
                  <a:srgbClr val="FFFFFF"/>
                </a:solidFill>
                <a:latin typeface="Inconsolata SemiBold"/>
                <a:ea typeface="Inconsolata SemiBold"/>
                <a:cs typeface="Inconsolata SemiBold"/>
                <a:sym typeface="Inconsolata SemiBold"/>
              </a:rPr>
            </a:br>
            <a:r>
              <a:rPr lang="en" sz="1200">
                <a:solidFill>
                  <a:srgbClr val="FFFFFF"/>
                </a:solidFill>
                <a:latin typeface="Inconsolata SemiBold"/>
                <a:ea typeface="Inconsolata SemiBold"/>
                <a:cs typeface="Inconsolata SemiBold"/>
                <a:sym typeface="Inconsolata SemiBold"/>
              </a:rPr>
              <a:t>	He likes ${this.interests[0]} and ${this.interests[1]}.`</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greeting()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alert(`Hi! I'm ${this.name[0]}.`);</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highlight>
                <a:srgbClr val="FFFFFF"/>
              </a:highlight>
              <a:latin typeface="Inconsolata SemiBold"/>
              <a:ea typeface="Inconsolata SemiBold"/>
              <a:cs typeface="Inconsolata SemiBold"/>
              <a:sym typeface="Inconsolat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